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642" r:id="rId2"/>
    <p:sldMasterId id="2147484743" r:id="rId3"/>
  </p:sldMasterIdLst>
  <p:notesMasterIdLst>
    <p:notesMasterId r:id="rId21"/>
  </p:notesMasterIdLst>
  <p:handoutMasterIdLst>
    <p:handoutMasterId r:id="rId22"/>
  </p:handoutMasterIdLst>
  <p:sldIdLst>
    <p:sldId id="670" r:id="rId4"/>
    <p:sldId id="1719" r:id="rId5"/>
    <p:sldId id="1670" r:id="rId6"/>
    <p:sldId id="3125" r:id="rId7"/>
    <p:sldId id="3468" r:id="rId8"/>
    <p:sldId id="3469" r:id="rId9"/>
    <p:sldId id="3471" r:id="rId10"/>
    <p:sldId id="3470" r:id="rId11"/>
    <p:sldId id="3455" r:id="rId12"/>
    <p:sldId id="3473" r:id="rId13"/>
    <p:sldId id="3456" r:id="rId14"/>
    <p:sldId id="3457" r:id="rId15"/>
    <p:sldId id="3459" r:id="rId16"/>
    <p:sldId id="3458" r:id="rId17"/>
    <p:sldId id="3461" r:id="rId18"/>
    <p:sldId id="3474" r:id="rId19"/>
    <p:sldId id="1884" r:id="rId2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iner Presentation Brief" id="{E9D1FD4D-DAAF-4829-BBBC-AD8AC9ACFE8A}">
          <p14:sldIdLst>
            <p14:sldId id="670"/>
          </p14:sldIdLst>
        </p14:section>
        <p14:section name="Module Content" id="{A073DAE3-B461-442F-A3D3-6642BD875E45}">
          <p14:sldIdLst>
            <p14:sldId id="1719"/>
            <p14:sldId id="1670"/>
            <p14:sldId id="3125"/>
            <p14:sldId id="3468"/>
            <p14:sldId id="3469"/>
            <p14:sldId id="3471"/>
            <p14:sldId id="3470"/>
            <p14:sldId id="3455"/>
            <p14:sldId id="3473"/>
            <p14:sldId id="3456"/>
            <p14:sldId id="3457"/>
            <p14:sldId id="3459"/>
            <p14:sldId id="3458"/>
            <p14:sldId id="3461"/>
            <p14:sldId id="3474"/>
          </p14:sldIdLst>
        </p14:section>
        <p14:section name="Module Closedown" id="{BB4A27EB-B3C3-4E4C-B5FE-2131BA0AA278}">
          <p14:sldIdLst>
            <p14:sldId id="18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5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CDF5"/>
    <a:srgbClr val="00BCF2"/>
    <a:srgbClr val="0078D4"/>
    <a:srgbClr val="00B0E3"/>
    <a:srgbClr val="40587C"/>
    <a:srgbClr val="005291"/>
    <a:srgbClr val="00188F"/>
    <a:srgbClr val="CBD6EF"/>
    <a:srgbClr val="1A1A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61310" autoAdjust="0"/>
  </p:normalViewPr>
  <p:slideViewPr>
    <p:cSldViewPr snapToGrid="0">
      <p:cViewPr varScale="1">
        <p:scale>
          <a:sx n="103" d="100"/>
          <a:sy n="103" d="100"/>
        </p:scale>
        <p:origin x="69" y="28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00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6/23/2020 9:28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6/23/2020 9:28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5416BA-65F7-274A-AD61-D0FA78F3AA6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4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6/23/2020 9:28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6/23/2020 9:28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6/23/2020 9:28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958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6/23/2020 9:28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5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1000664"/>
          </a:xfrm>
          <a:solidFill>
            <a:srgbClr val="0070C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4882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59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5E8A5-48D6-4944-B4C0-1ADAA2D89E6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8814" y="-623"/>
            <a:ext cx="6723186" cy="6858623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white">
          <a:xfrm>
            <a:off x="1" y="-1188"/>
            <a:ext cx="5858776" cy="6860381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27364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7212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0" lv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7068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5DF3C-6C8F-43BE-92C2-BE4537BFD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397809-3ACE-4D4E-AD46-9C3195293B59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9166D5-15A2-4B98-8331-AD06974AE2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C4B04-9C9F-465F-9951-6B4E6D55422A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A0094-BABD-45E8-8EA6-9DA003B4CD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4B0D9-E738-4241-851E-02087D63F0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B8222-5199-4513-8941-5675C4211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7FA71-E6D6-496C-95C6-956CF28B8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s &amp; Medi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5404104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599" y="275423"/>
            <a:ext cx="5175505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800" b="1" spc="-100" baseline="0" dirty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7903765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599317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2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28600" y="1600200"/>
            <a:ext cx="11812548" cy="4577051"/>
          </a:xfrm>
        </p:spPr>
        <p:txBody>
          <a:bodyPr lIns="137160" rIns="137160" bIns="13716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5399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980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1592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17125"/>
            <a:ext cx="3176547" cy="14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8505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742" r:id="rId26"/>
    <p:sldLayoutId id="2147484749" r:id="rId27"/>
    <p:sldLayoutId id="2147484750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93988"/>
            <a:ext cx="11696700" cy="914400"/>
          </a:xfrm>
          <a:prstGeom prst="rect">
            <a:avLst/>
          </a:prstGeom>
        </p:spPr>
        <p:txBody>
          <a:bodyPr vert="horz" lIns="137160" tIns="91440" rIns="137160" bIns="91440" rtlCol="0" anchor="ctr" anchorCtr="0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</p:sldLayoutIdLst>
  <p:transition>
    <p:fade/>
  </p:transition>
  <p:hf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4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4127">
          <p15:clr>
            <a:srgbClr val="5ACBF0"/>
          </p15:clr>
        </p15:guide>
        <p15:guide id="3" orient="horz" pos="1872">
          <p15:clr>
            <a:srgbClr val="5ACBF0"/>
          </p15:clr>
        </p15:guide>
        <p15:guide id="4" orient="horz" pos="2448">
          <p15:clr>
            <a:srgbClr val="5ACBF0"/>
          </p15:clr>
        </p15:guide>
        <p15:guide id="5" pos="3839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816">
          <p15:clr>
            <a:srgbClr val="F26B43"/>
          </p15:clr>
        </p15:guide>
        <p15:guide id="8" orient="horz" pos="1008">
          <p15:clr>
            <a:srgbClr val="F26B43"/>
          </p15:clr>
        </p15:guide>
        <p15:guide id="52" pos="2976">
          <p15:clr>
            <a:srgbClr val="5ACBF0"/>
          </p15:clr>
        </p15:guide>
        <p15:guide id="53" pos="2424">
          <p15:clr>
            <a:srgbClr val="5ACBF0"/>
          </p15:clr>
        </p15:guide>
        <p15:guide id="54" pos="1848">
          <p15:clr>
            <a:srgbClr val="5ACBF0"/>
          </p15:clr>
        </p15:guide>
        <p15:guide id="55" pos="1296">
          <p15:clr>
            <a:srgbClr val="5ACBF0"/>
          </p15:clr>
        </p15:guide>
        <p15:guide id="56" pos="720">
          <p15:clr>
            <a:srgbClr val="5ACBF0"/>
          </p15:clr>
        </p15:guide>
        <p15:guide id="57" pos="144">
          <p15:clr>
            <a:srgbClr val="5ACBF0"/>
          </p15:clr>
        </p15:guide>
        <p15:guide id="58" pos="4680">
          <p15:clr>
            <a:srgbClr val="5ACBF0"/>
          </p15:clr>
        </p15:guide>
        <p15:guide id="59" pos="5256">
          <p15:clr>
            <a:srgbClr val="5ACBF0"/>
          </p15:clr>
        </p15:guide>
        <p15:guide id="60" pos="5808">
          <p15:clr>
            <a:srgbClr val="5ACBF0"/>
          </p15:clr>
        </p15:guide>
        <p15:guide id="61" pos="6384">
          <p15:clr>
            <a:srgbClr val="5ACBF0"/>
          </p15:clr>
        </p15:guide>
        <p15:guide id="62" pos="6936">
          <p15:clr>
            <a:srgbClr val="5ACBF0"/>
          </p15:clr>
        </p15:guide>
        <p15:guide id="63" pos="7512">
          <p15:clr>
            <a:srgbClr val="5ACBF0"/>
          </p15:clr>
        </p15:guide>
        <p15:guide id="64" orient="horz" pos="168">
          <p15:clr>
            <a:srgbClr val="5ACBF0"/>
          </p15:clr>
        </p15:guide>
        <p15:guide id="65" orient="horz" pos="744">
          <p15:clr>
            <a:srgbClr val="5ACBF0"/>
          </p15:clr>
        </p15:guide>
        <p15:guide id="66" orient="horz" pos="1320">
          <p15:clr>
            <a:srgbClr val="5ACBF0"/>
          </p15:clr>
        </p15:guide>
        <p15:guide id="67" orient="horz" pos="3000">
          <p15:clr>
            <a:srgbClr val="5ACBF0"/>
          </p15:clr>
        </p15:guide>
        <p15:guide id="68" orient="horz" pos="3576">
          <p15:clr>
            <a:srgbClr val="5ACBF0"/>
          </p15:clr>
        </p15:guide>
        <p15:guide id="69" orient="horz" pos="4128">
          <p15:clr>
            <a:srgbClr val="5ACBF0"/>
          </p15:clr>
        </p15:guide>
        <p15:guide id="70" pos="240">
          <p15:clr>
            <a:srgbClr val="F26B43"/>
          </p15:clr>
        </p15:guide>
        <p15:guide id="71" pos="7440">
          <p15:clr>
            <a:srgbClr val="F26B43"/>
          </p15:clr>
        </p15:guide>
        <p15:guide id="72" orient="horz" pos="264">
          <p15:clr>
            <a:srgbClr val="F26B43"/>
          </p15:clr>
        </p15:guide>
        <p15:guide id="73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154715"/>
            <a:ext cx="11655840" cy="553998"/>
          </a:xfrm>
        </p:spPr>
        <p:txBody>
          <a:bodyPr/>
          <a:lstStyle/>
          <a:p>
            <a:r>
              <a:rPr lang="en-US" dirty="0"/>
              <a:t>Presentation brief for MCT’s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1</a:t>
            </a:fld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85243"/>
              </p:ext>
            </p:extLst>
          </p:nvPr>
        </p:nvGraphicFramePr>
        <p:xfrm>
          <a:off x="457150" y="953215"/>
          <a:ext cx="11467932" cy="5379524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233653">
                  <a:extLst>
                    <a:ext uri="{9D8B030D-6E8A-4147-A177-3AD203B41FA5}">
                      <a16:colId xmlns:a16="http://schemas.microsoft.com/office/drawing/2014/main" val="521994573"/>
                    </a:ext>
                  </a:extLst>
                </a:gridCol>
                <a:gridCol w="9234279">
                  <a:extLst>
                    <a:ext uri="{9D8B030D-6E8A-4147-A177-3AD203B41FA5}">
                      <a16:colId xmlns:a16="http://schemas.microsoft.com/office/drawing/2014/main" val="877741773"/>
                    </a:ext>
                  </a:extLst>
                </a:gridCol>
              </a:tblGrid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Title of presentation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"No-code" Machine Learning with Designer</a:t>
                      </a:r>
                      <a:endParaRPr lang="en-US" sz="1200" b="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5310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Presentation</a:t>
                      </a:r>
                      <a:r>
                        <a:rPr lang="en-US" sz="14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length</a:t>
                      </a:r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120 minutes (including labs)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9311162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Audience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Scientists planning to operate machine learning workloads on Azure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3134992"/>
                  </a:ext>
                </a:extLst>
              </a:tr>
              <a:tr h="1140230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Purpose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Introduce Designer and how to use it to build a training pipeline</a:t>
                      </a:r>
                    </a:p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Describe how to use Designer to publish an inference pipeline and deploy it as a service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113916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(think)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key takeaways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Designer enables rapid machine learning model development with no code</a:t>
                      </a:r>
                      <a:endParaRPr lang="en-US" sz="1200" baseline="0" dirty="0">
                        <a:solidFill>
                          <a:schemeClr val="tx1">
                            <a:lumMod val="85000"/>
                          </a:schemeClr>
                        </a:solidFill>
                        <a:cs typeface="Segoe UI" pitchFamily="34" charset="0"/>
                      </a:endParaRPr>
                    </a:p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Designer pipelines can be </a:t>
                      </a:r>
                      <a:r>
                        <a:rPr lang="en-US" sz="1200" baseline="0" dirty="0" err="1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punlished</a:t>
                      </a: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 as web services and consumed by applications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4945262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(feel)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desired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mindset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Confident creating and running training pipelines in Designer</a:t>
                      </a:r>
                    </a:p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Confident deploying and consuming Designer inference pipelines as services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067507"/>
                  </a:ext>
                </a:extLst>
              </a:tr>
              <a:tr h="835446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(do)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outcomes</a:t>
                      </a:r>
                      <a:endParaRPr lang="en-US" sz="1200" dirty="0">
                        <a:solidFill>
                          <a:schemeClr val="bg1"/>
                        </a:solidFill>
                        <a:latin typeface="Segoe UI Light" pitchFamily="34" charset="0"/>
                        <a:cs typeface="Segoe UI" pitchFamily="34" charset="0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Create a training pipeline in the Designer interface</a:t>
                      </a:r>
                    </a:p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Create an inference pipeline from a training pipeline</a:t>
                      </a:r>
                    </a:p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Deploy an inference pipeline as a service and consume it from a client application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386252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b="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More information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16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For course feedback, please use the MCT Forums</a:t>
                      </a:r>
                      <a:endParaRPr lang="en-US" sz="120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2748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3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245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5690144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2</a:t>
            </a:r>
          </a:p>
          <a:p>
            <a:r>
              <a:rPr lang="en-US" sz="4000" dirty="0"/>
              <a:t>Publishing Models with Designer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33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2.22222E-6 L 2.5E-6 0.0666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CA89-4A50-4A84-A7AB-17954212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Inference Pipeline?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B6D9B-DA43-4943-BDE2-3B71FAEF9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9524" y="4422553"/>
            <a:ext cx="9766622" cy="24409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data flow defining a web service for using the trained model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Web Service Input </a:t>
            </a:r>
            <a:r>
              <a:rPr lang="en-US" dirty="0"/>
              <a:t>defines the input data schema</a:t>
            </a:r>
          </a:p>
          <a:p>
            <a:pPr lvl="1"/>
            <a:r>
              <a:rPr lang="en-US" dirty="0"/>
              <a:t>Transformations based on training data are encapsulated in datasets</a:t>
            </a:r>
          </a:p>
          <a:p>
            <a:pPr lvl="1"/>
            <a:r>
              <a:rPr lang="en-US" dirty="0"/>
              <a:t>The trained model is encapsulated in a dataset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Web Service Output</a:t>
            </a:r>
            <a:r>
              <a:rPr lang="en-US" dirty="0"/>
              <a:t> defines the output data schema</a:t>
            </a:r>
          </a:p>
          <a:p>
            <a:pPr lvl="1"/>
            <a:r>
              <a:rPr lang="en-US" dirty="0"/>
              <a:t>You may want to modify the pipeline before deploying its as a web service</a:t>
            </a:r>
          </a:p>
          <a:p>
            <a:pPr lvl="1"/>
            <a:endParaRPr lang="en-US" dirty="0"/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63C42C9-B638-4931-B7CD-5299CC1CA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02" y="1058605"/>
            <a:ext cx="6581377" cy="3316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897283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9236-8F55-4944-AB1A-28E5B2B5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a Service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803A7-F03D-4863-9D67-01D046BF4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72384" y="1773548"/>
            <a:ext cx="8332875" cy="4271939"/>
          </a:xfrm>
        </p:spPr>
        <p:txBody>
          <a:bodyPr/>
          <a:lstStyle/>
          <a:p>
            <a:r>
              <a:rPr lang="en-US" dirty="0"/>
              <a:t>Deploy a Real-Time Pipeline:</a:t>
            </a:r>
          </a:p>
          <a:p>
            <a:pPr lvl="1"/>
            <a:r>
              <a:rPr lang="en-US" dirty="0"/>
              <a:t>Requires Azure Kubernetes Services Inference Compute</a:t>
            </a:r>
          </a:p>
          <a:p>
            <a:pPr lvl="1"/>
            <a:r>
              <a:rPr lang="en-US" dirty="0"/>
              <a:t>Submit new data to HTTP endpoint for immediate results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Publish a Batch Pipeline</a:t>
            </a:r>
          </a:p>
          <a:p>
            <a:pPr lvl="1"/>
            <a:r>
              <a:rPr lang="en-US" dirty="0"/>
              <a:t>Requires Azure Machine Learning Training Compute</a:t>
            </a:r>
          </a:p>
          <a:p>
            <a:pPr lvl="1"/>
            <a:r>
              <a:rPr lang="en-US" dirty="0"/>
              <a:t>Initiate pipeline experiment run through HTTP endpoint</a:t>
            </a:r>
          </a:p>
          <a:p>
            <a:pPr lvl="1"/>
            <a:r>
              <a:rPr lang="en-US" dirty="0"/>
              <a:t>Results saved in run output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54346F-90FF-42DC-87C4-3DF58A7F4D63}"/>
              </a:ext>
            </a:extLst>
          </p:cNvPr>
          <p:cNvGrpSpPr/>
          <p:nvPr/>
        </p:nvGrpSpPr>
        <p:grpSpPr>
          <a:xfrm>
            <a:off x="1497278" y="1249814"/>
            <a:ext cx="1069621" cy="2613101"/>
            <a:chOff x="7768127" y="932552"/>
            <a:chExt cx="1183223" cy="2890632"/>
          </a:xfrm>
        </p:grpSpPr>
        <p:pic>
          <p:nvPicPr>
            <p:cNvPr id="4" name="Graphic 28" descr="Download from cloud">
              <a:extLst>
                <a:ext uri="{FF2B5EF4-FFF2-40B4-BE49-F238E27FC236}">
                  <a16:creationId xmlns:a16="http://schemas.microsoft.com/office/drawing/2014/main" id="{C8105D8F-A342-466B-BEA9-C4CE09F1A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68127" y="1421873"/>
              <a:ext cx="1183223" cy="1154079"/>
            </a:xfrm>
            <a:prstGeom prst="rect">
              <a:avLst/>
            </a:prstGeom>
          </p:spPr>
        </p:pic>
        <p:pic>
          <p:nvPicPr>
            <p:cNvPr id="5" name="Graphic 42" descr="Decision chart">
              <a:extLst>
                <a:ext uri="{FF2B5EF4-FFF2-40B4-BE49-F238E27FC236}">
                  <a16:creationId xmlns:a16="http://schemas.microsoft.com/office/drawing/2014/main" id="{87B18356-7939-4AFE-AC68-7F7DA202C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19443" y="932552"/>
              <a:ext cx="586761" cy="595277"/>
            </a:xfrm>
            <a:prstGeom prst="rect">
              <a:avLst/>
            </a:prstGeom>
          </p:spPr>
        </p:pic>
        <p:pic>
          <p:nvPicPr>
            <p:cNvPr id="8" name="Graphic 67" descr="Single gear">
              <a:extLst>
                <a:ext uri="{FF2B5EF4-FFF2-40B4-BE49-F238E27FC236}">
                  <a16:creationId xmlns:a16="http://schemas.microsoft.com/office/drawing/2014/main" id="{6C6B5B09-80E0-4960-A40E-C3EC12815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33929" y="932552"/>
              <a:ext cx="517421" cy="513207"/>
            </a:xfrm>
            <a:prstGeom prst="rect">
              <a:avLst/>
            </a:prstGeom>
          </p:spPr>
        </p:pic>
        <p:pic>
          <p:nvPicPr>
            <p:cNvPr id="9" name="Graphic 36" descr="Browser window">
              <a:extLst>
                <a:ext uri="{FF2B5EF4-FFF2-40B4-BE49-F238E27FC236}">
                  <a16:creationId xmlns:a16="http://schemas.microsoft.com/office/drawing/2014/main" id="{EC678047-29C0-46CB-AA0D-E7D6FB440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25791" y="2755290"/>
              <a:ext cx="1067894" cy="1067894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1329214-6650-4894-B793-9084CC5549FE}"/>
                </a:ext>
              </a:extLst>
            </p:cNvPr>
            <p:cNvCxnSpPr/>
            <p:nvPr/>
          </p:nvCxnSpPr>
          <p:spPr>
            <a:xfrm flipV="1">
              <a:off x="8153329" y="2306403"/>
              <a:ext cx="0" cy="586431"/>
            </a:xfrm>
            <a:prstGeom prst="straightConnector1">
              <a:avLst/>
            </a:prstGeom>
            <a:ln w="57150">
              <a:headEnd type="none" w="lg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BA694A4-3F09-45D2-A1B1-21D4D6EDE57F}"/>
                </a:ext>
              </a:extLst>
            </p:cNvPr>
            <p:cNvCxnSpPr>
              <a:cxnSpLocks/>
            </p:cNvCxnSpPr>
            <p:nvPr/>
          </p:nvCxnSpPr>
          <p:spPr>
            <a:xfrm>
              <a:off x="8566194" y="2306403"/>
              <a:ext cx="0" cy="586431"/>
            </a:xfrm>
            <a:prstGeom prst="straightConnector1">
              <a:avLst/>
            </a:prstGeom>
            <a:ln w="57150">
              <a:headEnd type="none" w="lg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430249C-0C03-4B45-B824-D5C1CFB24B9D}"/>
              </a:ext>
            </a:extLst>
          </p:cNvPr>
          <p:cNvGrpSpPr/>
          <p:nvPr/>
        </p:nvGrpSpPr>
        <p:grpSpPr>
          <a:xfrm>
            <a:off x="1445150" y="4157595"/>
            <a:ext cx="1663314" cy="2613101"/>
            <a:chOff x="8492791" y="3825404"/>
            <a:chExt cx="1839971" cy="2890632"/>
          </a:xfrm>
        </p:grpSpPr>
        <p:pic>
          <p:nvPicPr>
            <p:cNvPr id="6" name="Graphic 34" descr="Paper">
              <a:extLst>
                <a:ext uri="{FF2B5EF4-FFF2-40B4-BE49-F238E27FC236}">
                  <a16:creationId xmlns:a16="http://schemas.microsoft.com/office/drawing/2014/main" id="{482E815B-11FD-4BE0-8378-257A4719C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76014" y="4606488"/>
              <a:ext cx="573932" cy="573932"/>
            </a:xfrm>
            <a:prstGeom prst="rect">
              <a:avLst/>
            </a:prstGeom>
          </p:spPr>
        </p:pic>
        <p:pic>
          <p:nvPicPr>
            <p:cNvPr id="13" name="Graphic 28" descr="Download from cloud">
              <a:extLst>
                <a:ext uri="{FF2B5EF4-FFF2-40B4-BE49-F238E27FC236}">
                  <a16:creationId xmlns:a16="http://schemas.microsoft.com/office/drawing/2014/main" id="{E8A5DFB9-A08D-421C-9D7C-7B77E6D2E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92791" y="4314725"/>
              <a:ext cx="1183223" cy="1154079"/>
            </a:xfrm>
            <a:prstGeom prst="rect">
              <a:avLst/>
            </a:prstGeom>
          </p:spPr>
        </p:pic>
        <p:pic>
          <p:nvPicPr>
            <p:cNvPr id="14" name="Graphic 42" descr="Decision chart">
              <a:extLst>
                <a:ext uri="{FF2B5EF4-FFF2-40B4-BE49-F238E27FC236}">
                  <a16:creationId xmlns:a16="http://schemas.microsoft.com/office/drawing/2014/main" id="{1C544A62-EA97-48F8-9211-138F7D7BB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4107" y="3825404"/>
              <a:ext cx="586761" cy="595277"/>
            </a:xfrm>
            <a:prstGeom prst="rect">
              <a:avLst/>
            </a:prstGeom>
          </p:spPr>
        </p:pic>
        <p:pic>
          <p:nvPicPr>
            <p:cNvPr id="15" name="Graphic 67" descr="Single gear">
              <a:extLst>
                <a:ext uri="{FF2B5EF4-FFF2-40B4-BE49-F238E27FC236}">
                  <a16:creationId xmlns:a16="http://schemas.microsoft.com/office/drawing/2014/main" id="{848E9172-916C-444E-A352-4F0CB39A5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58593" y="3825404"/>
              <a:ext cx="517421" cy="513207"/>
            </a:xfrm>
            <a:prstGeom prst="rect">
              <a:avLst/>
            </a:prstGeom>
          </p:spPr>
        </p:pic>
        <p:pic>
          <p:nvPicPr>
            <p:cNvPr id="16" name="Graphic 36" descr="Browser window">
              <a:extLst>
                <a:ext uri="{FF2B5EF4-FFF2-40B4-BE49-F238E27FC236}">
                  <a16:creationId xmlns:a16="http://schemas.microsoft.com/office/drawing/2014/main" id="{198763BA-A263-407A-B356-BDF5171F4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50455" y="5648142"/>
              <a:ext cx="1067894" cy="1067894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21684A7-4706-4A93-BCAC-DF854F94CC3E}"/>
                </a:ext>
              </a:extLst>
            </p:cNvPr>
            <p:cNvCxnSpPr/>
            <p:nvPr/>
          </p:nvCxnSpPr>
          <p:spPr>
            <a:xfrm flipV="1">
              <a:off x="8893685" y="5199255"/>
              <a:ext cx="0" cy="586431"/>
            </a:xfrm>
            <a:prstGeom prst="straightConnector1">
              <a:avLst/>
            </a:prstGeom>
            <a:ln w="57150">
              <a:headEnd type="none" w="lg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1CA7A3-BD3A-47BC-B41C-B144199DF78C}"/>
                </a:ext>
              </a:extLst>
            </p:cNvPr>
            <p:cNvCxnSpPr>
              <a:cxnSpLocks/>
            </p:cNvCxnSpPr>
            <p:nvPr/>
          </p:nvCxnSpPr>
          <p:spPr>
            <a:xfrm>
              <a:off x="9479280" y="4314725"/>
              <a:ext cx="285404" cy="291763"/>
            </a:xfrm>
            <a:prstGeom prst="straightConnector1">
              <a:avLst/>
            </a:prstGeom>
            <a:ln w="57150">
              <a:headEnd type="none" w="lg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19" name="Graphic 20" descr="Folder">
              <a:extLst>
                <a:ext uri="{FF2B5EF4-FFF2-40B4-BE49-F238E27FC236}">
                  <a16:creationId xmlns:a16="http://schemas.microsoft.com/office/drawing/2014/main" id="{C9BF10C6-8E4B-4A53-9FE9-EC6B46AB9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593197" y="4656477"/>
              <a:ext cx="739565" cy="7395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858730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796-B772-4540-9F64-1FF41CA5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a Service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D329-2096-48A6-9DDC-3697FF9AB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en-US" dirty="0"/>
              <a:t>View endpoints in Azure Machine Learning studio</a:t>
            </a:r>
          </a:p>
          <a:p>
            <a:r>
              <a:rPr lang="en-US" dirty="0"/>
              <a:t>Use starter code to build client applications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36A1FF-4C97-42E0-8C63-8514087EB8CD}"/>
              </a:ext>
            </a:extLst>
          </p:cNvPr>
          <p:cNvSpPr/>
          <p:nvPr/>
        </p:nvSpPr>
        <p:spPr bwMode="auto">
          <a:xfrm>
            <a:off x="665496" y="2739181"/>
            <a:ext cx="11149660" cy="335127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 = {"Inputs": {"input0":[{'feature1': "123", 'feature2': "99",},],},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GlobalParameters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":  {}}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body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str.encode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(data))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'http://10.0.0.1:80/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/v1/service/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diabetes_predictor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/score'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api_key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'a1234567890x'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headers = {'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Content-Type':'application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/json',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'Authorization':('Bearer '+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api_key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req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urllib.request.Request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body, headers)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response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urllib.request.urlopen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(req)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response.read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1789759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Lab 2B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10154036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Deploying a Service with the </a:t>
            </a:r>
            <a:r>
              <a:rPr lang="en-GB" sz="2800">
                <a:cs typeface="Calibri"/>
              </a:rPr>
              <a:t>Azure ML Designer</a:t>
            </a:r>
            <a:endParaRPr lang="en-GB" sz="2800" dirty="0">
              <a:cs typeface="Calibri"/>
            </a:endParaRP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6376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2466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13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2436220"/>
            <a:ext cx="5382232" cy="2215991"/>
          </a:xfrm>
        </p:spPr>
        <p:txBody>
          <a:bodyPr/>
          <a:lstStyle/>
          <a:p>
            <a:r>
              <a:rPr lang="en-US" dirty="0">
                <a:latin typeface="+mn-lt"/>
              </a:rPr>
              <a:t>Module 2: "No-code" Machine Learning with Designer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Placeholder 11">
            <a:extLst>
              <a:ext uri="{FF2B5EF4-FFF2-40B4-BE49-F238E27FC236}">
                <a16:creationId xmlns:a16="http://schemas.microsoft.com/office/drawing/2014/main" id="{9D10FD3D-21F3-4A0B-8527-87A9168AC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506" y="10"/>
            <a:ext cx="597049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613832"/>
            <a:ext cx="11508013" cy="9479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Models with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Publishing Models with Designer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5690144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1</a:t>
            </a:r>
          </a:p>
          <a:p>
            <a:r>
              <a:rPr lang="en-US" sz="4000" dirty="0"/>
              <a:t>Training Models with Designer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76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2.22222E-6 L 2.5E-6 0.0666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BC73-787D-4AB7-9D66-26A75BB8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Machine Learning Designer?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B4637-0863-4342-8BDB-6D3C1D8B37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026" y="1544729"/>
            <a:ext cx="5375645" cy="1748171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Drag-and-Drop Interface for:</a:t>
            </a:r>
          </a:p>
          <a:p>
            <a:pPr lvl="1"/>
            <a:r>
              <a:rPr lang="en-US" sz="2400" dirty="0"/>
              <a:t>Preparing data and training models</a:t>
            </a:r>
          </a:p>
          <a:p>
            <a:pPr lvl="1"/>
            <a:r>
              <a:rPr lang="en-US" sz="2400" dirty="0"/>
              <a:t>Publishing models as services</a:t>
            </a:r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09D4472-59A6-44BF-9336-BAB468359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582" y="1544729"/>
            <a:ext cx="5465503" cy="45311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0840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FBEC7E4-8B55-4E46-8968-87F5C236A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235" y="1839936"/>
            <a:ext cx="5465503" cy="45311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4320E8-379C-41AC-BFFE-EF2DCB35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Designer Pipelines and Modules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67907C-136B-419E-BAD8-E5F85AD5BBFB}"/>
              </a:ext>
            </a:extLst>
          </p:cNvPr>
          <p:cNvGrpSpPr/>
          <p:nvPr/>
        </p:nvGrpSpPr>
        <p:grpSpPr>
          <a:xfrm>
            <a:off x="1254755" y="1378562"/>
            <a:ext cx="10107942" cy="4743740"/>
            <a:chOff x="1621443" y="1234672"/>
            <a:chExt cx="10107942" cy="4743740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1447367C-3A7D-45A5-9625-74143B6630D5}"/>
                </a:ext>
              </a:extLst>
            </p:cNvPr>
            <p:cNvSpPr/>
            <p:nvPr/>
          </p:nvSpPr>
          <p:spPr>
            <a:xfrm>
              <a:off x="3004708" y="1944841"/>
              <a:ext cx="663752" cy="4033571"/>
            </a:xfrm>
            <a:prstGeom prst="lef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C95CEB-EF7C-45AE-A0D8-B2CD6B21CE9F}"/>
                </a:ext>
              </a:extLst>
            </p:cNvPr>
            <p:cNvSpPr txBox="1"/>
            <p:nvPr/>
          </p:nvSpPr>
          <p:spPr>
            <a:xfrm>
              <a:off x="1621443" y="3746182"/>
              <a:ext cx="125034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Pipeline</a:t>
              </a:r>
            </a:p>
          </p:txBody>
        </p:sp>
        <p:sp>
          <p:nvSpPr>
            <p:cNvPr id="6" name="Speech Bubble: Rectangle 5">
              <a:extLst>
                <a:ext uri="{FF2B5EF4-FFF2-40B4-BE49-F238E27FC236}">
                  <a16:creationId xmlns:a16="http://schemas.microsoft.com/office/drawing/2014/main" id="{25DB92BB-403C-4CF1-90BF-E3789F1913DD}"/>
                </a:ext>
              </a:extLst>
            </p:cNvPr>
            <p:cNvSpPr/>
            <p:nvPr/>
          </p:nvSpPr>
          <p:spPr bwMode="auto">
            <a:xfrm>
              <a:off x="9543180" y="1234672"/>
              <a:ext cx="2186205" cy="663752"/>
            </a:xfrm>
            <a:prstGeom prst="wedgeRectCallout">
              <a:avLst>
                <a:gd name="adj1" fmla="val -144220"/>
                <a:gd name="adj2" fmla="val 7257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Dataset</a:t>
              </a:r>
            </a:p>
          </p:txBody>
        </p:sp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5A427AFC-02AE-4058-94F3-0F2C2A9D3ABB}"/>
                </a:ext>
              </a:extLst>
            </p:cNvPr>
            <p:cNvSpPr/>
            <p:nvPr/>
          </p:nvSpPr>
          <p:spPr bwMode="auto">
            <a:xfrm>
              <a:off x="9477454" y="3378329"/>
              <a:ext cx="2186205" cy="663752"/>
            </a:xfrm>
            <a:prstGeom prst="wedgeRectCallout">
              <a:avLst>
                <a:gd name="adj1" fmla="val -117044"/>
                <a:gd name="adj2" fmla="val -133016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Module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8838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477637B-A938-4D57-8CCB-278E0A2CF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656" y="1716469"/>
            <a:ext cx="5465503" cy="45311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C4A9FF-E213-4F8F-99E8-A73D7B36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 dirty="0">
                <a:cs typeface="Calibri"/>
              </a:rPr>
              <a:t>Training, Scoring, and Evaluating Models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BD2985-84F3-4750-95EF-AF3D6A80D4A5}"/>
              </a:ext>
            </a:extLst>
          </p:cNvPr>
          <p:cNvGrpSpPr/>
          <p:nvPr/>
        </p:nvGrpSpPr>
        <p:grpSpPr>
          <a:xfrm>
            <a:off x="315148" y="2205481"/>
            <a:ext cx="11488021" cy="4158185"/>
            <a:chOff x="440954" y="2043025"/>
            <a:chExt cx="11488021" cy="4158185"/>
          </a:xfrm>
        </p:grpSpPr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AC4A0FDD-8E24-4B47-8481-D8609674B141}"/>
                </a:ext>
              </a:extLst>
            </p:cNvPr>
            <p:cNvSpPr/>
            <p:nvPr/>
          </p:nvSpPr>
          <p:spPr bwMode="auto">
            <a:xfrm>
              <a:off x="9519972" y="3261902"/>
              <a:ext cx="2409003" cy="970098"/>
            </a:xfrm>
            <a:prstGeom prst="wedgeRectCallout">
              <a:avLst>
                <a:gd name="adj1" fmla="val -131311"/>
                <a:gd name="adj2" fmla="val 108610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3. Score</a:t>
              </a:r>
            </a:p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Predict from test data</a:t>
              </a:r>
              <a:endPara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Speech Bubble: Rectangle 7">
              <a:extLst>
                <a:ext uri="{FF2B5EF4-FFF2-40B4-BE49-F238E27FC236}">
                  <a16:creationId xmlns:a16="http://schemas.microsoft.com/office/drawing/2014/main" id="{818B15AA-A60B-43CF-BACE-5AFE2397A631}"/>
                </a:ext>
              </a:extLst>
            </p:cNvPr>
            <p:cNvSpPr/>
            <p:nvPr/>
          </p:nvSpPr>
          <p:spPr bwMode="auto">
            <a:xfrm>
              <a:off x="830109" y="4636984"/>
              <a:ext cx="2939372" cy="864274"/>
            </a:xfrm>
            <a:prstGeom prst="wedgeRectCallout">
              <a:avLst>
                <a:gd name="adj1" fmla="val 107443"/>
                <a:gd name="adj2" fmla="val -86263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2. Train</a:t>
              </a:r>
            </a:p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Fit model for specified label</a:t>
              </a:r>
            </a:p>
          </p:txBody>
        </p:sp>
        <p:sp>
          <p:nvSpPr>
            <p:cNvPr id="9" name="Speech Bubble: Rectangle 8">
              <a:extLst>
                <a:ext uri="{FF2B5EF4-FFF2-40B4-BE49-F238E27FC236}">
                  <a16:creationId xmlns:a16="http://schemas.microsoft.com/office/drawing/2014/main" id="{8D4B3E13-C828-4D21-9613-3084F2BD4489}"/>
                </a:ext>
              </a:extLst>
            </p:cNvPr>
            <p:cNvSpPr/>
            <p:nvPr/>
          </p:nvSpPr>
          <p:spPr bwMode="auto">
            <a:xfrm>
              <a:off x="440954" y="2043025"/>
              <a:ext cx="3648799" cy="864275"/>
            </a:xfrm>
            <a:prstGeom prst="wedgeRectCallout">
              <a:avLst>
                <a:gd name="adj1" fmla="val 46873"/>
                <a:gd name="adj2" fmla="val 8872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1. Algorithm</a:t>
              </a:r>
            </a:p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Classification, Regression, Clustering</a:t>
              </a:r>
              <a:endPara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Speech Bubble: Rectangle 9">
              <a:extLst>
                <a:ext uri="{FF2B5EF4-FFF2-40B4-BE49-F238E27FC236}">
                  <a16:creationId xmlns:a16="http://schemas.microsoft.com/office/drawing/2014/main" id="{70A919B8-A1F4-477D-ACE7-17FC12D91EA3}"/>
                </a:ext>
              </a:extLst>
            </p:cNvPr>
            <p:cNvSpPr/>
            <p:nvPr/>
          </p:nvSpPr>
          <p:spPr bwMode="auto">
            <a:xfrm>
              <a:off x="9292532" y="5337095"/>
              <a:ext cx="2589253" cy="864115"/>
            </a:xfrm>
            <a:prstGeom prst="wedgeRectCallout">
              <a:avLst>
                <a:gd name="adj1" fmla="val -98901"/>
                <a:gd name="adj2" fmla="val -204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4. Evaluate</a:t>
              </a:r>
            </a:p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model-specific metrics</a:t>
              </a:r>
              <a:endPara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496034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2009-6C4F-460A-8A94-C78BF043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Code Modules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AA4CFEC-D504-4190-9E8A-F311013E1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871846"/>
              </p:ext>
            </p:extLst>
          </p:nvPr>
        </p:nvGraphicFramePr>
        <p:xfrm>
          <a:off x="544102" y="1831648"/>
          <a:ext cx="11215196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057">
                  <a:extLst>
                    <a:ext uri="{9D8B030D-6E8A-4147-A177-3AD203B41FA5}">
                      <a16:colId xmlns:a16="http://schemas.microsoft.com/office/drawing/2014/main" val="1436025991"/>
                    </a:ext>
                  </a:extLst>
                </a:gridCol>
                <a:gridCol w="6949139">
                  <a:extLst>
                    <a:ext uri="{9D8B030D-6E8A-4147-A177-3AD203B41FA5}">
                      <a16:colId xmlns:a16="http://schemas.microsoft.com/office/drawing/2014/main" val="3190832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1250">
                                <a:srgbClr val="1A1A1A"/>
                              </a:gs>
                              <a:gs pos="100000">
                                <a:srgbClr val="1A1A1A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Apply SQL Transformation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1250">
                                <a:srgbClr val="1A1A1A"/>
                              </a:gs>
                              <a:gs pos="100000">
                                <a:srgbClr val="1A1A1A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Use a SQL statement to process up to three input tables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75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1250">
                                <a:srgbClr val="1A1A1A"/>
                              </a:gs>
                              <a:gs pos="100000">
                                <a:srgbClr val="1A1A1A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Execute Python Script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1250">
                                <a:srgbClr val="1A1A1A"/>
                              </a:gs>
                              <a:gs pos="100000">
                                <a:srgbClr val="1A1A1A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Implement a custom Python function to process up to two </a:t>
                      </a:r>
                      <a:r>
                        <a:rPr kumimoji="0" lang="en-US" sz="2800" b="0" i="0" u="none" strike="noStrike" kern="1200" cap="none" spc="0" normalizeH="0" baseline="0" noProof="0" dirty="0" err="1">
                          <a:ln>
                            <a:noFill/>
                          </a:ln>
                          <a:gradFill>
                            <a:gsLst>
                              <a:gs pos="1250">
                                <a:srgbClr val="1A1A1A"/>
                              </a:gs>
                              <a:gs pos="100000">
                                <a:srgbClr val="1A1A1A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dataframes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89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1250">
                                <a:srgbClr val="1A1A1A"/>
                              </a:gs>
                              <a:gs pos="100000">
                                <a:srgbClr val="1A1A1A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Create Python Model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1250">
                                <a:srgbClr val="1A1A1A"/>
                              </a:gs>
                              <a:gs pos="100000">
                                <a:srgbClr val="1A1A1A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Implement a custom Python model in place of a built-in algorithm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617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1250">
                                <a:srgbClr val="1A1A1A"/>
                              </a:gs>
                              <a:gs pos="100000">
                                <a:srgbClr val="1A1A1A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Execute R Script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1250">
                                <a:srgbClr val="1A1A1A"/>
                              </a:gs>
                              <a:gs pos="100000">
                                <a:srgbClr val="1A1A1A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Implement a custom R function to process up to two </a:t>
                      </a:r>
                      <a:r>
                        <a:rPr kumimoji="0" lang="en-US" sz="2800" b="0" i="0" u="none" strike="noStrike" kern="1200" cap="none" spc="0" normalizeH="0" baseline="0" noProof="0" dirty="0" err="1">
                          <a:ln>
                            <a:noFill/>
                          </a:ln>
                          <a:gradFill>
                            <a:gsLst>
                              <a:gs pos="1250">
                                <a:srgbClr val="1A1A1A"/>
                              </a:gs>
                              <a:gs pos="100000">
                                <a:srgbClr val="1A1A1A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dataframes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437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7564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Lab 2A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0" y="3962400"/>
            <a:ext cx="9110599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Creating a Training Pipeline with the Azure ML Designer</a:t>
            </a: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404829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4CF67355-5714-4411-871B-C2823B363F39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B6D1E397-E543-4F5F-B948-63CA40776D12}"/>
    </a:ext>
  </a:extLst>
</a:theme>
</file>

<file path=ppt/theme/theme3.xml><?xml version="1.0" encoding="utf-8"?>
<a:theme xmlns:a="http://schemas.openxmlformats.org/drawingml/2006/main" name="FY17 EMPOWER Campaign Theme">
  <a:themeElements>
    <a:clrScheme name="Custom 2">
      <a:dk1>
        <a:srgbClr val="505050"/>
      </a:dk1>
      <a:lt1>
        <a:sysClr val="window" lastClr="FFFFFF"/>
      </a:lt1>
      <a:dk2>
        <a:srgbClr val="0078D7"/>
      </a:dk2>
      <a:lt2>
        <a:srgbClr val="000000"/>
      </a:lt2>
      <a:accent1>
        <a:srgbClr val="107C10"/>
      </a:accent1>
      <a:accent2>
        <a:srgbClr val="FF8C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B9B9B9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59E83115-8029-4EF7-8249-90A7A07EF5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724</Words>
  <Application>Microsoft Office PowerPoint</Application>
  <PresentationFormat>Widescreen</PresentationFormat>
  <Paragraphs>122</Paragraphs>
  <Slides>17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FY17 EMPOWER Campaign Theme</vt:lpstr>
      <vt:lpstr>Presentation brief for MCT’s</vt:lpstr>
      <vt:lpstr>Module 2: "No-code" Machine Learning with Designer </vt:lpstr>
      <vt:lpstr>Agenda</vt:lpstr>
      <vt:lpstr>PowerPoint Presentation</vt:lpstr>
      <vt:lpstr>What is Azure Machine Learning Designer?</vt:lpstr>
      <vt:lpstr>Designer Pipelines and Modules</vt:lpstr>
      <vt:lpstr>Training, Scoring, and Evaluating Models</vt:lpstr>
      <vt:lpstr>Custom Code Modules</vt:lpstr>
      <vt:lpstr>Lab 2A</vt:lpstr>
      <vt:lpstr>Lesson Review</vt:lpstr>
      <vt:lpstr>PowerPoint Presentation</vt:lpstr>
      <vt:lpstr>What is an Inference Pipeline?</vt:lpstr>
      <vt:lpstr>Publishing a Service Endpoint</vt:lpstr>
      <vt:lpstr>Consuming a Service Endpoint</vt:lpstr>
      <vt:lpstr>Lab 2B</vt:lpstr>
      <vt:lpstr>Lesson Review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2019-03-20T17:14:18Z</dcterms:created>
  <dcterms:modified xsi:type="dcterms:W3CDTF">2020-06-23T16:37:00Z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SetDate">
    <vt:lpwstr>2018-12-16T17:59:52.0180957Z</vt:lpwstr>
  </property>
  <property fmtid="{D5CDD505-2E9C-101B-9397-08002B2CF9AE}" pid="5" name="MSIP_Label_f42aa342-8706-4288-bd11-ebb85995028c_Name">
    <vt:lpwstr>General</vt:lpwstr>
  </property>
  <property fmtid="{D5CDD505-2E9C-101B-9397-08002B2CF9AE}" pid="6" name="MSIP_Label_f42aa342-8706-4288-bd11-ebb85995028c_Extended_MSFT_Method">
    <vt:lpwstr>Automatic</vt:lpwstr>
  </property>
  <property fmtid="{D5CDD505-2E9C-101B-9397-08002B2CF9AE}" pid="7" name="Sensitivity">
    <vt:lpwstr>General</vt:lpwstr>
  </property>
</Properties>
</file>